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302" r:id="rId7"/>
    <p:sldId id="298" r:id="rId8"/>
    <p:sldId id="297" r:id="rId9"/>
    <p:sldId id="260" r:id="rId10"/>
    <p:sldId id="261" r:id="rId11"/>
    <p:sldId id="299" r:id="rId12"/>
    <p:sldId id="303" r:id="rId13"/>
    <p:sldId id="304" r:id="rId14"/>
    <p:sldId id="306" r:id="rId15"/>
    <p:sldId id="305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301" r:id="rId46"/>
    <p:sldId id="307" r:id="rId47"/>
    <p:sldId id="308" r:id="rId48"/>
    <p:sldId id="291" r:id="rId49"/>
    <p:sldId id="292" r:id="rId50"/>
    <p:sldId id="300" r:id="rId51"/>
    <p:sldId id="293" r:id="rId52"/>
    <p:sldId id="294" r:id="rId53"/>
    <p:sldId id="295" r:id="rId54"/>
    <p:sldId id="309" r:id="rId55"/>
    <p:sldId id="29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8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0A78A-0E57-40C9-A929-6317AB013BBE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F10D-3D40-499A-8D19-188DDA94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169665-F8EF-4361-A0FE-4B938EFB95BC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2D241-EB01-4EC8-BA82-2CEF957C530F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AB301C-601B-4F00-AFF0-92AED49F6D0D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5029FA-231A-4881-A755-1B7AD2DDAD8B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621358-8003-4F1E-BDDC-024958AF7316}" type="slidenum">
              <a:rPr 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46A2E0-BD3F-454E-A428-99255CD91CAA}" type="slidenum">
              <a:rPr lang="en-US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33D50A-21E1-403E-B83A-38135674CE06}" type="slidenum">
              <a:rPr lang="en-US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E7F090-9546-4FC8-BA4E-2DC56F0AC687}" type="slidenum">
              <a:rPr lang="en-US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20"/>
            <a:ext cx="5029200" cy="41142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8CC3CA-79F4-4363-8605-C326CABB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82F224-90EC-49B9-8CD2-5DAA28A2C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A29DD-CFA4-4634-915E-01C6A79A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9FD390-0BB6-42F6-BD7E-276B08A6EBD9}" type="datetimeFigureOut">
              <a:rPr lang="en-US">
                <a:solidFill>
                  <a:srgbClr val="CCD1B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0E69B9-43D5-4E52-A7A7-B15913136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79AD-3970-4B01-9E37-CCEB1BD1F144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805B-3675-4D49-BF9D-E1A2B160A669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0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E8607A-E476-426A-A9CA-8C750B7A91CA}" type="datetimeFigureOut">
              <a:rPr lang="en-US"/>
              <a:pPr>
                <a:defRPr/>
              </a:pPr>
              <a:t>8/16/18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A16333-6B60-4111-B5CE-88AA44B80F0E}" type="slidenum">
              <a:rPr lang="en-US">
                <a:solidFill>
                  <a:srgbClr val="CCD1B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3833-31F7-435E-9B65-74F3BC03F493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3583-DFFA-4F12-9A40-3995E0B1D46E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AF7B-258C-4178-84A1-5D26A09B582F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A101-E58A-4CEA-B281-AB63F7BA4B02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62C2-97A9-443D-94A3-950D6E457B54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F129C-9763-4720-8E86-1988AA106657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4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E982-8BE9-4BCF-8B48-ED9929342AE6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7593-FEB4-46E2-82F7-46E8A1578125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4326-9BE3-4E0E-B93C-778D7BC9FA78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74F582-AB65-47DC-AB5A-956A3828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0B1597-86BB-4E83-AE81-107160100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C240-56CD-4350-B994-EFE2FEC70EF4}" type="datetimeFigureOut">
              <a:rPr lang="en-US">
                <a:solidFill>
                  <a:srgbClr val="CCD1B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D1B9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B32C-5D0F-4524-B6BF-4B77CBEE0C17}" type="slidenum">
              <a:rPr lang="en-US">
                <a:solidFill>
                  <a:srgbClr val="CCD1B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F710-8987-43F1-89CD-0B7E382EB545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8428-8E4F-47BF-8A4E-0FC73B2C65B9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19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69C0-BA83-458D-A34A-61C012DD191E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FD2CDF6-5CF4-4DED-8554-B2B51E41BD33}" type="slidenum">
              <a:rPr lang="en-US">
                <a:solidFill>
                  <a:srgbClr val="CCD1B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F1AFCA-0114-450F-99FE-41979EE3E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B70D76-35F2-4C8D-BA31-C037BFE72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4581CF-8D5F-4F4B-BFBE-10B091AF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F1681-09F4-4DAD-8A3D-45A524F68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6715D-2A9C-4531-AFCF-32A3C2119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CAFEB9-1836-49EC-B73A-66F5A7125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80765D-A668-4083-A19D-FF5EC3E32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AED07CD-F0F9-4AC2-859A-CC88EEE3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53E357-4837-4338-A9A0-A82071B172D8}" type="datetimeFigureOut">
              <a:rPr lang="en-US">
                <a:solidFill>
                  <a:srgbClr val="534949"/>
                </a:solidFill>
              </a:rPr>
              <a:pPr>
                <a:defRPr/>
              </a:pPr>
              <a:t>8/16/18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5D7AAE-3800-49A6-84DA-CCE9D378FB16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efdesk/primary2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efdesk/primary2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corps.org/listen/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eacher.scholastic.com/activities/immigration/tour/stop2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ammem/cwphtml/tl1863.html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vgmNkYUL_C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5138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On your graphic organizer: </a:t>
            </a:r>
            <a:r>
              <a:rPr lang="en-US" sz="2800" dirty="0"/>
              <a:t>W</a:t>
            </a:r>
            <a:r>
              <a:rPr lang="en-US" sz="2800" dirty="0" smtClean="0"/>
              <a:t>ork with a partner sitting next to you to come up with answers to the following questions: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In your own words, WHAT is the definition of history? (</a:t>
            </a:r>
            <a:r>
              <a:rPr lang="en-US" sz="2800" u="sng" dirty="0" smtClean="0"/>
              <a:t>Answer on front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WHY do we study history? (</a:t>
            </a:r>
            <a:r>
              <a:rPr lang="en-US" sz="2800" u="sng" dirty="0" smtClean="0"/>
              <a:t>Answer on back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WHO do we/should we study in history? (</a:t>
            </a:r>
            <a:r>
              <a:rPr lang="en-US" sz="2800" u="sng" dirty="0" smtClean="0"/>
              <a:t>Answer on back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Is history unchanging?  Once something is written, does it or can it change? (</a:t>
            </a:r>
            <a:r>
              <a:rPr lang="en-US" sz="2800" u="sng" dirty="0" smtClean="0"/>
              <a:t>Answer on back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Warm-up: 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US" dirty="0" smtClean="0"/>
              <a:t>Historians/Political Scientists, Social Scientists, etc. use the Scientific Method to address various questions….</a:t>
            </a:r>
          </a:p>
          <a:p>
            <a:pPr marL="44450" indent="0">
              <a:buNone/>
            </a:pPr>
            <a:r>
              <a:rPr lang="en-US" dirty="0" smtClean="0"/>
              <a:t>Why was there an American Revolution?</a:t>
            </a:r>
          </a:p>
          <a:p>
            <a:pPr marL="44450" indent="0">
              <a:buNone/>
            </a:pPr>
            <a:r>
              <a:rPr lang="en-US" dirty="0" smtClean="0"/>
              <a:t>Was it actually a “revolution”?</a:t>
            </a:r>
          </a:p>
          <a:p>
            <a:pPr marL="44450" indent="0">
              <a:buNone/>
            </a:pPr>
            <a:r>
              <a:rPr lang="en-US" dirty="0" smtClean="0"/>
              <a:t>What caused the Great Depression?</a:t>
            </a:r>
          </a:p>
          <a:p>
            <a:pPr marL="44450" indent="0">
              <a:buNone/>
            </a:pPr>
            <a:r>
              <a:rPr lang="en-US" dirty="0" smtClean="0"/>
              <a:t>Are Americans better off now than they were 30 years ago?</a:t>
            </a:r>
          </a:p>
          <a:p>
            <a:pPr marL="44450" indent="0">
              <a:buNone/>
            </a:pPr>
            <a:endParaRPr lang="en-US" dirty="0" smtClean="0"/>
          </a:p>
          <a:p>
            <a:pPr marL="4445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understand history?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Process for historians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a question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873828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background research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4" y="3973286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 hypothesis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403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hypothesis (intensive research that examines all data or conducts experiment)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1828800" y="2340429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3502365"/>
            <a:ext cx="6651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>
            <a:off x="1828800" y="4669972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4419600" y="5372099"/>
            <a:ext cx="8382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57800" y="5263239"/>
            <a:ext cx="3581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Confirm results and form conclusion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6743700" y="4735286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4038601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 results for other scientists to review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10800000">
            <a:off x="6743699" y="3537064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79571" y="2873828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Either validated by peers or disproven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16" y="2337594"/>
            <a:ext cx="6651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279571" y="1676399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tested and proven multiple times, becomes an established theory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8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familiar?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35236" cy="433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Okay, so how does a Historian do research and find “the truth?”</a:t>
            </a:r>
          </a:p>
          <a:p>
            <a:r>
              <a:rPr lang="en-US" sz="3600" dirty="0" smtClean="0"/>
              <a:t>There are many pieces of evidence used to help Historians…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613" y="1600200"/>
            <a:ext cx="8407400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Written record </a:t>
            </a:r>
            <a:r>
              <a:rPr lang="en-US" sz="2800" dirty="0" smtClean="0"/>
              <a:t>– </a:t>
            </a:r>
            <a:r>
              <a:rPr lang="en-US" sz="2800" u="sng" dirty="0" smtClean="0"/>
              <a:t>Letters, diaries, newspapers, books</a:t>
            </a:r>
            <a:r>
              <a:rPr lang="en-US" sz="2800" dirty="0" smtClean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Oral record </a:t>
            </a:r>
            <a:r>
              <a:rPr lang="en-US" sz="2800" dirty="0" smtClean="0"/>
              <a:t>– </a:t>
            </a:r>
            <a:r>
              <a:rPr lang="en-US" sz="2800" u="sng" dirty="0" smtClean="0"/>
              <a:t>Stories, music, speeches</a:t>
            </a:r>
            <a:r>
              <a:rPr lang="en-US" sz="2800" dirty="0" smtClean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Visual record</a:t>
            </a:r>
            <a:r>
              <a:rPr lang="en-US" sz="2800" dirty="0" smtClean="0"/>
              <a:t> – </a:t>
            </a:r>
            <a:r>
              <a:rPr lang="en-US" sz="2800" u="sng" dirty="0" smtClean="0"/>
              <a:t>Photographs, artwork, TV</a:t>
            </a:r>
            <a:r>
              <a:rPr lang="en-US" sz="2800" dirty="0" smtClean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Artifacts</a:t>
            </a:r>
            <a:r>
              <a:rPr lang="en-US" sz="2800" dirty="0" smtClean="0"/>
              <a:t> – </a:t>
            </a:r>
            <a:r>
              <a:rPr lang="en-US" sz="2800" u="sng" dirty="0" smtClean="0"/>
              <a:t>Things left behind (buildings, clothing, pottery…)</a:t>
            </a:r>
            <a:endParaRPr lang="en-US" sz="28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How do we know what we know about history when we were not there?</a:t>
            </a:r>
            <a:endParaRPr lang="en-US" sz="2800" dirty="0"/>
          </a:p>
        </p:txBody>
      </p:sp>
      <p:pic>
        <p:nvPicPr>
          <p:cNvPr id="1026" name="Picture 2" descr="http://spec.lib.vt.edu/cwlove/bigen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3588"/>
            <a:ext cx="3506788" cy="2076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 descr="http://pics.livejournal.com/kensmind/pic/000zy3g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510088"/>
            <a:ext cx="2895600" cy="213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6" descr="http://24.media.tumblr.com/tumblr_l1mfi0EAht1qzbwp6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341813"/>
            <a:ext cx="3467100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2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written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When studying history, we use </a:t>
            </a:r>
            <a:r>
              <a:rPr lang="en-US" sz="3200" b="1" dirty="0" smtClean="0"/>
              <a:t>PRIMARY SOURCES</a:t>
            </a:r>
            <a:r>
              <a:rPr lang="en-US" sz="3200" dirty="0" smtClean="0"/>
              <a:t> and </a:t>
            </a:r>
            <a:r>
              <a:rPr lang="en-US" sz="3200" b="1" dirty="0" smtClean="0"/>
              <a:t>SECONDARY SOURCES</a:t>
            </a:r>
            <a:r>
              <a:rPr lang="en-US" sz="3200" dirty="0" smtClean="0"/>
              <a:t>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So… what are they?  What do you think they are?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What is a source?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Why do we use sources?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Written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58200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/>
              <a:t>A </a:t>
            </a:r>
            <a:r>
              <a:rPr lang="en-US" sz="3600" u="sng" dirty="0"/>
              <a:t>primary source</a:t>
            </a:r>
            <a:r>
              <a:rPr lang="en-US" sz="3600" dirty="0"/>
              <a:t> is a </a:t>
            </a:r>
            <a:r>
              <a:rPr lang="en-US" sz="3600" u="sng" dirty="0"/>
              <a:t>document or physical object which was written or created during the time under study</a:t>
            </a:r>
            <a:r>
              <a:rPr lang="en-US" sz="3600" dirty="0"/>
              <a:t>. These sources were </a:t>
            </a:r>
            <a:r>
              <a:rPr lang="en-US" sz="3600" u="sng" dirty="0"/>
              <a:t>present during an experience or time period and offer an inside view of a particular event</a:t>
            </a:r>
            <a:r>
              <a:rPr lang="en-US" sz="3600" dirty="0" smtClean="0"/>
              <a:t>.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7200" y="620395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Franklin Gothic Medium"/>
              </a:rPr>
              <a:t>Information from </a:t>
            </a:r>
            <a:r>
              <a:rPr lang="en-US">
                <a:solidFill>
                  <a:prstClr val="black"/>
                </a:solidFill>
                <a:latin typeface="Franklin Gothic Medium"/>
                <a:hlinkClick r:id="rId2"/>
              </a:rPr>
              <a:t>http://www.princeton.edu/~refdesk/primary2.html</a:t>
            </a: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7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/>
              <a:t>Some types of primary sources include:</a:t>
            </a:r>
          </a:p>
          <a:p>
            <a:pPr lvl="1" eaLnBrk="1" hangingPunct="1">
              <a:defRPr/>
            </a:pPr>
            <a:r>
              <a:rPr lang="en-US" sz="2800" u="sng" smtClean="0"/>
              <a:t>ORIGINAL DOCUMENTS</a:t>
            </a:r>
            <a:r>
              <a:rPr lang="en-US" sz="2800" smtClean="0"/>
              <a:t> (excerpts or translations acceptable): Diaries, speeches, manuscripts, letters, interviews, news film footage, autobiographies, official records </a:t>
            </a:r>
          </a:p>
          <a:p>
            <a:pPr lvl="1" eaLnBrk="1" hangingPunct="1">
              <a:defRPr/>
            </a:pPr>
            <a:r>
              <a:rPr lang="en-US" sz="2800" u="sng" smtClean="0"/>
              <a:t>CREATIVE WORKS</a:t>
            </a:r>
            <a:r>
              <a:rPr lang="en-US" sz="2800" smtClean="0"/>
              <a:t>: Poetry, drama, novels, music, art </a:t>
            </a:r>
          </a:p>
          <a:p>
            <a:pPr lvl="1" eaLnBrk="1" hangingPunct="1">
              <a:defRPr/>
            </a:pPr>
            <a:r>
              <a:rPr lang="en-US" sz="2800" u="sng" smtClean="0"/>
              <a:t>RELICS OR ARTIFACTS</a:t>
            </a:r>
            <a:r>
              <a:rPr lang="en-US" sz="2800" smtClean="0"/>
              <a:t>: Pottery, furniture, clothing, buildings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primary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/>
              <a:t>ESSENTIAL QUESTIONS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600" smtClean="0"/>
              <a:t>What is history?</a:t>
            </a:r>
          </a:p>
          <a:p>
            <a:pPr eaLnBrk="1" hangingPunct="1">
              <a:defRPr/>
            </a:pPr>
            <a:r>
              <a:rPr lang="en-US" sz="6600" smtClean="0"/>
              <a:t>Why do we study it?</a:t>
            </a:r>
          </a:p>
        </p:txBody>
      </p:sp>
    </p:spTree>
    <p:extLst>
      <p:ext uri="{BB962C8B-B14F-4D97-AF65-F5344CB8AC3E}">
        <p14:creationId xmlns:p14="http://schemas.microsoft.com/office/powerpoint/2010/main" val="12927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sz="3000" smtClean="0"/>
              <a:t>Diary of Anne Frank - Experiences of a Jewish family during WWII </a:t>
            </a:r>
          </a:p>
          <a:p>
            <a:pPr eaLnBrk="1" hangingPunct="1">
              <a:defRPr/>
            </a:pPr>
            <a:r>
              <a:rPr lang="en-US" sz="3000" smtClean="0"/>
              <a:t>The Constitution of Canada - Canadian History </a:t>
            </a:r>
          </a:p>
          <a:p>
            <a:pPr eaLnBrk="1" hangingPunct="1">
              <a:defRPr/>
            </a:pPr>
            <a:r>
              <a:rPr lang="en-US" sz="3000" smtClean="0"/>
              <a:t>A journal article reporting NEW research or findings </a:t>
            </a:r>
          </a:p>
          <a:p>
            <a:pPr eaLnBrk="1" hangingPunct="1">
              <a:defRPr/>
            </a:pPr>
            <a:r>
              <a:rPr lang="en-US" sz="3000" smtClean="0"/>
              <a:t>Weavings and pottery - Native American history </a:t>
            </a:r>
          </a:p>
          <a:p>
            <a:pPr eaLnBrk="1" hangingPunct="1">
              <a:defRPr/>
            </a:pPr>
            <a:r>
              <a:rPr lang="en-US" sz="3000" smtClean="0"/>
              <a:t>Plato's Republic - Women in Ancient Greece</a:t>
            </a:r>
          </a:p>
          <a:p>
            <a:pPr eaLnBrk="1" hangingPunct="1">
              <a:defRPr/>
            </a:pPr>
            <a:endParaRPr lang="en-US" sz="3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primary sources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223" y="5968296"/>
            <a:ext cx="8229600" cy="585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/>
              </a:rPr>
              <a:t>Can you think of any other primary sources?</a:t>
            </a:r>
          </a:p>
        </p:txBody>
      </p:sp>
    </p:spTree>
    <p:extLst>
      <p:ext uri="{BB962C8B-B14F-4D97-AF65-F5344CB8AC3E}">
        <p14:creationId xmlns:p14="http://schemas.microsoft.com/office/powerpoint/2010/main" val="8527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sources</a:t>
            </a:r>
            <a:endParaRPr lang="en-US" dirty="0"/>
          </a:p>
        </p:txBody>
      </p:sp>
      <p:pic>
        <p:nvPicPr>
          <p:cNvPr id="2050" name="Picture 2" descr="https://encrypted-tbn1.google.com/images?q=tbn:ANd9GcRJJAUkYe1oUMNjaLewieR0vftqY4bfxyjyjQzbxQ_Zx9F-Uq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84350"/>
            <a:ext cx="3290888" cy="1949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2" name="Picture 4" descr="http://www.elcivics.com/constitution_quill_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3962400"/>
            <a:ext cx="3524250" cy="2324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4" name="Picture 6" descr="http://cdn4.blogs.babble.com/famecrawler/files/2011/01/martin-luther-k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25" y="1751013"/>
            <a:ext cx="304165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6" name="Picture 8" descr="http://img4.findthebest.com/sites/default/files/244/media/images/Reynolda_House_Museum_of_American_Art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4038600"/>
            <a:ext cx="3365500" cy="2247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2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51387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</a:t>
            </a:r>
            <a:r>
              <a:rPr lang="en-US" sz="3200" u="sng" dirty="0"/>
              <a:t>secondary source interprets and analyzes primary sources</a:t>
            </a:r>
            <a:r>
              <a:rPr lang="en-US" sz="3200" dirty="0"/>
              <a:t>. These sources are </a:t>
            </a:r>
            <a:r>
              <a:rPr lang="en-US" sz="3200" u="sng" dirty="0"/>
              <a:t>one or more steps removed from the event</a:t>
            </a:r>
            <a:r>
              <a:rPr lang="en-US" sz="3200" dirty="0"/>
              <a:t>. Secondary sources may have pictures, quotes or graphics of primary sources in them. Some types of </a:t>
            </a:r>
            <a:r>
              <a:rPr lang="en-US" sz="3200" dirty="0" smtClean="0"/>
              <a:t>secondary </a:t>
            </a:r>
            <a:r>
              <a:rPr lang="en-US" sz="3200" dirty="0"/>
              <a:t>sources include</a:t>
            </a:r>
            <a:r>
              <a:rPr lang="en-US" sz="3200" dirty="0" smtClean="0"/>
              <a:t>: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u="sng" dirty="0" smtClean="0"/>
              <a:t>PUBLICATIONS</a:t>
            </a:r>
            <a:r>
              <a:rPr lang="en-US" sz="2400" dirty="0"/>
              <a:t>: </a:t>
            </a:r>
            <a:r>
              <a:rPr lang="en-US" sz="2400" u="sng" dirty="0"/>
              <a:t>Textbooks, magazine articles, histories, criticisms, commentaries, encyclopedias</a:t>
            </a:r>
            <a:r>
              <a:rPr lang="en-US" sz="2400" dirty="0"/>
              <a:t>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Secondary sources</a:t>
            </a:r>
            <a:endParaRPr lang="en-US" dirty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04800" y="6316663"/>
            <a:ext cx="838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Franklin Gothic Medium"/>
              </a:rPr>
              <a:t>Information from </a:t>
            </a:r>
            <a:r>
              <a:rPr lang="en-US">
                <a:solidFill>
                  <a:prstClr val="black"/>
                </a:solidFill>
                <a:latin typeface="Franklin Gothic Medium"/>
                <a:hlinkClick r:id="rId2"/>
              </a:rPr>
              <a:t>http://www.princeton.edu/~refdesk/primary2.html</a:t>
            </a: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4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journal/magazine article which interprets or reviews previous findings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history textbook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book about the effects of WWI 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secondary sources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505325"/>
            <a:ext cx="4427538" cy="175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Franklin Gothic Medium"/>
              </a:rPr>
              <a:t>Can you think of any other secondary sources?</a:t>
            </a:r>
          </a:p>
        </p:txBody>
      </p:sp>
      <p:pic>
        <p:nvPicPr>
          <p:cNvPr id="30724" name="Content Placeholder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213225"/>
            <a:ext cx="3594100" cy="233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sources, always ask yourself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 is the source?</a:t>
            </a:r>
          </a:p>
          <a:p>
            <a:pPr eaLnBrk="1" hangingPunct="1"/>
            <a:r>
              <a:rPr lang="en-US" sz="3600" dirty="0" smtClean="0"/>
              <a:t>When and where was it produced?</a:t>
            </a:r>
          </a:p>
          <a:p>
            <a:pPr eaLnBrk="1" hangingPunct="1"/>
            <a:r>
              <a:rPr lang="en-US" sz="3600" dirty="0" smtClean="0"/>
              <a:t>Who created it?</a:t>
            </a:r>
          </a:p>
          <a:p>
            <a:pPr eaLnBrk="1" hangingPunct="1"/>
            <a:r>
              <a:rPr lang="en-US" sz="3600" dirty="0" smtClean="0"/>
              <a:t>For whom was it created?</a:t>
            </a:r>
          </a:p>
          <a:p>
            <a:pPr eaLnBrk="1" hangingPunct="1"/>
            <a:r>
              <a:rPr lang="en-US" sz="3600" dirty="0" smtClean="0"/>
              <a:t>What was the creator’s intent?</a:t>
            </a:r>
          </a:p>
        </p:txBody>
      </p:sp>
    </p:spTree>
    <p:extLst>
      <p:ext uri="{BB962C8B-B14F-4D97-AF65-F5344CB8AC3E}">
        <p14:creationId xmlns:p14="http://schemas.microsoft.com/office/powerpoint/2010/main" val="31962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5486400" cy="4933950"/>
          </a:xfrm>
        </p:spPr>
        <p:txBody>
          <a:bodyPr>
            <a:normAutofit fontScale="92500"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In groups of </a:t>
            </a:r>
            <a:r>
              <a:rPr lang="en-US" sz="3200" dirty="0" smtClean="0"/>
              <a:t>3-4</a:t>
            </a:r>
            <a:r>
              <a:rPr lang="en-US" sz="3200" dirty="0"/>
              <a:t>, discuss this question and come to an agreement on the question.  Develop an argument supporting your response, and be prepared to share your answer with the class</a:t>
            </a:r>
            <a:r>
              <a:rPr lang="en-US" sz="3200" dirty="0" smtClean="0"/>
              <a:t>.</a:t>
            </a: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Is one type of source more valuable than the other? Why/why not?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57912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vs. secondary sources</a:t>
            </a:r>
            <a:endParaRPr lang="en-US" dirty="0"/>
          </a:p>
        </p:txBody>
      </p:sp>
      <p:pic>
        <p:nvPicPr>
          <p:cNvPr id="31747" name="Picture 2" descr="http://www.loc.gov/rr/program/bib/ourdocs/Images/decla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"/>
            <a:ext cx="2352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virlib.brinkster.net/aca/ACAIMAGES_BKS/BKS_american_scri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3484563"/>
            <a:ext cx="2089150" cy="328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315200" y="3048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66951"/>
                </a:solidFill>
                <a:latin typeface="Franklin Gothic Medium"/>
              </a:rPr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29098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oral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43063"/>
            <a:ext cx="8407400" cy="51387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American Indians did not have a written record until the 1800s.  How do we know about their lives and history before then? How did THEY know?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Are oral histories reliable?  Why or why not?</a:t>
            </a: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Oral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Oral history very popular today, and many people are working to record people’s stories to preserve them for future generations.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Ellis Island Oral History - </a:t>
            </a:r>
            <a:r>
              <a:rPr lang="en-US" sz="2800" dirty="0">
                <a:hlinkClick r:id="rId2"/>
              </a:rPr>
              <a:t>http://teacher.scholastic.com/activities/immigration/tour/stop2.htm</a:t>
            </a:r>
            <a:endParaRPr lang="en-US" sz="28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StoryCorps</a:t>
            </a:r>
            <a:r>
              <a:rPr lang="en-US" sz="2800" dirty="0"/>
              <a:t> – A project from NPR designed to capture the stories of everyday Americans (not just politicians and other famous figures).	</a:t>
            </a:r>
            <a:r>
              <a:rPr lang="en-US" sz="2800" dirty="0">
                <a:hlinkClick r:id="rId3"/>
              </a:rPr>
              <a:t>http://storycorps.org/listen/</a:t>
            </a:r>
            <a:endParaRPr lang="en-US" sz="28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Oral history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943600"/>
            <a:ext cx="232410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6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visual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6324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History… What/Why?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EQ: What is history, and why do we study it?</a:t>
            </a:r>
            <a:endParaRPr lang="en-US" sz="3600" dirty="0"/>
          </a:p>
        </p:txBody>
      </p:sp>
      <p:pic>
        <p:nvPicPr>
          <p:cNvPr id="17411" name="Picture 2" descr="http://cdn102.iofferphoto.com/img3/item/156/502/943/black-silver-american-flag-recession-and-nascar-u-s-07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350520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4648200" cy="50292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How can the visual record be helpful to us when we try to understand the past?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What types of visual sources can we use?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Photographs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Artwork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Video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1300"/>
            <a:ext cx="5127625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Visual sources</a:t>
            </a:r>
            <a:endParaRPr lang="en-US" dirty="0"/>
          </a:p>
        </p:txBody>
      </p:sp>
      <p:pic>
        <p:nvPicPr>
          <p:cNvPr id="36867" name="Picture 2" descr="Six officers of the 17th New York Bat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381000"/>
            <a:ext cx="3503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329238" y="3217863"/>
            <a:ext cx="3503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Franklin Gothic Medium"/>
              </a:rPr>
              <a:t>Six officers of the 17</a:t>
            </a:r>
            <a:r>
              <a:rPr lang="en-US" sz="1400" baseline="30000">
                <a:solidFill>
                  <a:prstClr val="black"/>
                </a:solidFill>
                <a:latin typeface="Franklin Gothic Medium"/>
              </a:rPr>
              <a:t>th</a:t>
            </a:r>
            <a:r>
              <a:rPr lang="en-US" sz="1400">
                <a:solidFill>
                  <a:prstClr val="black"/>
                </a:solidFill>
                <a:latin typeface="Franklin Gothic Medium"/>
              </a:rPr>
              <a:t> New York Battery – Gettyrsburg, PA June 1863</a:t>
            </a:r>
          </a:p>
          <a:p>
            <a:pPr algn="ctr"/>
            <a:r>
              <a:rPr lang="en-US" sz="1100">
                <a:solidFill>
                  <a:prstClr val="black"/>
                </a:solidFill>
                <a:latin typeface="Franklin Gothic Medium"/>
                <a:hlinkClick r:id="rId3"/>
              </a:rPr>
              <a:t>http://memory.loc.gov/ammem/cwphtml/tl1863.html</a:t>
            </a:r>
            <a:endParaRPr lang="en-US" sz="110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36869" name="Picture 5" descr="National_Park_Service_9-11_Statue_of_Liberty_and_WTC_fire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4114800"/>
            <a:ext cx="3357562" cy="2446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7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Visual Record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72400" cy="5715000"/>
          </a:xfrm>
        </p:spPr>
      </p:pic>
    </p:spTree>
    <p:extLst>
      <p:ext uri="{BB962C8B-B14F-4D97-AF65-F5344CB8AC3E}">
        <p14:creationId xmlns:p14="http://schemas.microsoft.com/office/powerpoint/2010/main" val="370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Visual Record</a:t>
            </a:r>
          </a:p>
        </p:txBody>
      </p:sp>
      <p:pic>
        <p:nvPicPr>
          <p:cNvPr id="39938" name="Picture 5" descr="slave photo--2118689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81138"/>
            <a:ext cx="37623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anselad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422116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0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41148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Visual record</a:t>
            </a:r>
            <a:endParaRPr lang="en-US" dirty="0"/>
          </a:p>
        </p:txBody>
      </p:sp>
      <p:pic>
        <p:nvPicPr>
          <p:cNvPr id="40962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"/>
            <a:ext cx="4102100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3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4918075" cy="327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901950"/>
            <a:ext cx="2819400" cy="36877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6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Artifact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What is an artifact?  Put it in your own words.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For each of the following pictures, tell what you can conclude about the time in the past that is shown.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Artifact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3000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28194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Artifact </a:t>
            </a:r>
            <a:br>
              <a:rPr lang="en-US"/>
            </a:br>
            <a:r>
              <a:rPr lang="en-US"/>
              <a:t>Record</a:t>
            </a:r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228600"/>
            <a:ext cx="15011400" cy="12176125"/>
          </a:xfrm>
        </p:spPr>
      </p:pic>
    </p:spTree>
    <p:extLst>
      <p:ext uri="{BB962C8B-B14F-4D97-AF65-F5344CB8AC3E}">
        <p14:creationId xmlns:p14="http://schemas.microsoft.com/office/powerpoint/2010/main" val="22266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28194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Artifact </a:t>
            </a:r>
            <a:br>
              <a:rPr lang="en-US"/>
            </a:br>
            <a:r>
              <a:rPr lang="en-US"/>
              <a:t>Record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419600" y="0"/>
            <a:ext cx="13792200" cy="10053638"/>
          </a:xfrm>
        </p:spPr>
      </p:pic>
    </p:spTree>
    <p:extLst>
      <p:ext uri="{BB962C8B-B14F-4D97-AF65-F5344CB8AC3E}">
        <p14:creationId xmlns:p14="http://schemas.microsoft.com/office/powerpoint/2010/main" val="13079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28194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Artifact </a:t>
            </a:r>
            <a:br>
              <a:rPr lang="en-US"/>
            </a:br>
            <a:r>
              <a:rPr lang="en-US"/>
              <a:t>Record</a:t>
            </a: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4267200"/>
            <a:ext cx="9525000" cy="10668000"/>
          </a:xfrm>
        </p:spPr>
      </p:pic>
    </p:spTree>
    <p:extLst>
      <p:ext uri="{BB962C8B-B14F-4D97-AF65-F5344CB8AC3E}">
        <p14:creationId xmlns:p14="http://schemas.microsoft.com/office/powerpoint/2010/main" val="3821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263"/>
            <a:ext cx="8763000" cy="4681537"/>
          </a:xfrm>
        </p:spPr>
        <p:txBody>
          <a:bodyPr>
            <a:normAutofit lnSpcReduction="10000"/>
          </a:bodyPr>
          <a:lstStyle/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A </a:t>
            </a:r>
            <a:r>
              <a:rPr lang="en-US" sz="3200" u="sng" dirty="0"/>
              <a:t>chronological record of significant events (as affecting a nation or institution) often including an explanation of their </a:t>
            </a:r>
            <a:r>
              <a:rPr lang="en-US" sz="3200" u="sng" dirty="0" smtClean="0"/>
              <a:t>causes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/>
              <a:t>A study of the events of the past, how and why they happened, as well as what happened as a </a:t>
            </a:r>
            <a:r>
              <a:rPr lang="en-US" sz="3200" dirty="0" smtClean="0"/>
              <a:t>result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branch of knowledge that records and explains past </a:t>
            </a:r>
            <a:r>
              <a:rPr lang="en-US" sz="3200" dirty="0" smtClean="0"/>
              <a:t>events</a:t>
            </a:r>
            <a:endParaRPr lang="en-US" sz="3200" dirty="0"/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History?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8001000" cy="83026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marL="36576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Franklin Gothic Medium"/>
              </a:rPr>
              <a:t>Which definition is your favorite? </a:t>
            </a:r>
          </a:p>
          <a:p>
            <a:pPr marL="36576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Franklin Gothic Medium"/>
              </a:rPr>
              <a:t> Which one do you think is the most accurate?</a:t>
            </a:r>
          </a:p>
        </p:txBody>
      </p:sp>
    </p:spTree>
    <p:extLst>
      <p:ext uri="{BB962C8B-B14F-4D97-AF65-F5344CB8AC3E}">
        <p14:creationId xmlns:p14="http://schemas.microsoft.com/office/powerpoint/2010/main" val="22366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/>
              <a:t>1.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/>
              <a:t>2.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/>
              <a:t>3.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/>
              <a:t>4.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/>
              <a:t>5.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Think/write a list of 5 things you did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Did you leave a record of any of these? 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Written, oral, visual, and/or artifact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How would future </a:t>
            </a:r>
            <a:r>
              <a:rPr lang="en-US" sz="3600" dirty="0" smtClean="0">
                <a:solidFill>
                  <a:schemeClr val="accent1"/>
                </a:solidFill>
              </a:rPr>
              <a:t>HISTORIANS</a:t>
            </a:r>
            <a:r>
              <a:rPr lang="en-US" sz="3600" dirty="0" smtClean="0"/>
              <a:t> know what you did?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 things you did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What do you think are the </a:t>
            </a:r>
            <a:r>
              <a:rPr lang="en-US" sz="3200" u="sng" dirty="0" smtClean="0">
                <a:solidFill>
                  <a:schemeClr val="accent1"/>
                </a:solidFill>
              </a:rPr>
              <a:t>3</a:t>
            </a:r>
            <a:r>
              <a:rPr lang="en-US" sz="3200" u="sng" dirty="0" smtClean="0"/>
              <a:t> most important things</a:t>
            </a:r>
            <a:r>
              <a:rPr lang="en-US" sz="3200" dirty="0" smtClean="0"/>
              <a:t> to use in </a:t>
            </a:r>
            <a:r>
              <a:rPr lang="en-US" sz="3200" u="sng" dirty="0" smtClean="0"/>
              <a:t>studying the past</a:t>
            </a:r>
            <a:r>
              <a:rPr lang="en-US" sz="3200" dirty="0" smtClean="0"/>
              <a:t>?</a:t>
            </a:r>
          </a:p>
          <a:p>
            <a:pPr eaLnBrk="1" hangingPunct="1">
              <a:defRPr/>
            </a:pPr>
            <a:r>
              <a:rPr lang="en-US" sz="3200" dirty="0" smtClean="0"/>
              <a:t>What are </a:t>
            </a:r>
            <a:r>
              <a:rPr lang="en-US" sz="3200" u="sng" dirty="0" smtClean="0">
                <a:solidFill>
                  <a:schemeClr val="accent1"/>
                </a:solidFill>
              </a:rPr>
              <a:t>2</a:t>
            </a:r>
            <a:r>
              <a:rPr lang="en-US" sz="3200" u="sng" dirty="0" smtClean="0"/>
              <a:t> warnings</a:t>
            </a:r>
            <a:r>
              <a:rPr lang="en-US" sz="3200" dirty="0" smtClean="0"/>
              <a:t> you need to give someone who is trying to “figure out” the past?</a:t>
            </a:r>
          </a:p>
          <a:p>
            <a:pPr eaLnBrk="1" hangingPunct="1">
              <a:defRPr/>
            </a:pPr>
            <a:r>
              <a:rPr lang="en-US" sz="3200" dirty="0" smtClean="0"/>
              <a:t>Answer this </a:t>
            </a:r>
            <a:r>
              <a:rPr lang="en-US" sz="3200" u="sng" dirty="0" smtClean="0">
                <a:solidFill>
                  <a:schemeClr val="accent1"/>
                </a:solidFill>
              </a:rPr>
              <a:t>1</a:t>
            </a:r>
            <a:r>
              <a:rPr lang="en-US" sz="3200" u="sng" dirty="0" smtClean="0"/>
              <a:t> important question</a:t>
            </a:r>
            <a:r>
              <a:rPr lang="en-US" sz="3200" dirty="0" smtClean="0"/>
              <a:t>: How do we know what we know about the past when we were not there?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3, 2, 1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3200400"/>
            <a:ext cx="8407400" cy="4406900"/>
          </a:xfrm>
        </p:spPr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What about these questions…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What is </a:t>
            </a:r>
            <a:r>
              <a:rPr lang="en-US" sz="2800" u="sng" dirty="0" smtClean="0"/>
              <a:t>bias</a:t>
            </a:r>
            <a:r>
              <a:rPr lang="en-US" sz="2800" dirty="0" smtClean="0"/>
              <a:t>? Does it exist in history? 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Can we be sure that we actually KNOW what happened in the past?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How can we make sure that we are studying history as it actually happened, and not just how someone chose to write it?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Discuss the validity of </a:t>
            </a:r>
            <a:br>
              <a:rPr lang="en-US" dirty="0" smtClean="0"/>
            </a:br>
            <a:r>
              <a:rPr lang="en-US" dirty="0" smtClean="0"/>
              <a:t>this statement: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1781175"/>
            <a:ext cx="7772400" cy="1077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Franklin Gothic Medium"/>
              </a:rPr>
              <a:t>History is what we choose to remember about the past</a:t>
            </a:r>
            <a:r>
              <a:rPr lang="en-US" sz="2400">
                <a:solidFill>
                  <a:prstClr val="white"/>
                </a:solidFill>
                <a:latin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8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263"/>
            <a:ext cx="8686800" cy="44069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Where we are from, our parents’ background (politics: Conservative/Liberal), race, profession, information source bias, our hobbies, our other interests, prejudices, and of course ignorance of various ideas, peoples, etc.</a:t>
            </a:r>
          </a:p>
          <a:p>
            <a:r>
              <a:rPr lang="en-US" sz="3200" dirty="0" smtClean="0"/>
              <a:t>Bias isn’t necessarily bad, but we must recognize bias as something that can distort our perception and keep us from seeing the whole range of views and pieces of evidence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types of perspectives might we encounter in this class this year?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730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 and Point of View (POV)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What’s the difference?</a:t>
            </a:r>
          </a:p>
          <a:p>
            <a:pPr lvl="1"/>
            <a:r>
              <a:rPr lang="en-US" altLang="en-US" dirty="0"/>
              <a:t>Bias – generally has a negative context, </a:t>
            </a:r>
            <a:r>
              <a:rPr lang="en-US" altLang="en-US" dirty="0" smtClean="0"/>
              <a:t>prejudice</a:t>
            </a:r>
          </a:p>
        </p:txBody>
      </p:sp>
      <p:pic>
        <p:nvPicPr>
          <p:cNvPr id="6151" name="Picture 7" descr="black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11971194381619502598molumen_Rugby_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958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9626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Which one is a football?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2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 of View/Perspective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Generally has a neutral context</a:t>
            </a:r>
          </a:p>
          <a:p>
            <a:pPr lvl="1"/>
            <a:r>
              <a:rPr lang="en-US" altLang="en-US"/>
              <a:t>The way one considers an issue; mental attitude or opinion</a:t>
            </a:r>
          </a:p>
          <a:p>
            <a:pPr lvl="1"/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Perspective can be built by examining:</a:t>
            </a:r>
          </a:p>
          <a:p>
            <a:pPr lvl="1">
              <a:buFontTx/>
              <a:buNone/>
            </a:pPr>
            <a:r>
              <a:rPr lang="en-US" altLang="en-US"/>
              <a:t>	Geography, Economics, Culture, Government, and Technology</a:t>
            </a:r>
          </a:p>
          <a:p>
            <a:pPr lvl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283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What kinds of history can you think of?  </a:t>
            </a:r>
            <a:endParaRPr lang="en-US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World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US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NC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Hanes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Family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Social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Military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AND MANY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are different types</a:t>
            </a:r>
            <a:br>
              <a:rPr lang="en-US" dirty="0" smtClean="0"/>
            </a:br>
            <a:r>
              <a:rPr lang="en-US" dirty="0" smtClean="0"/>
              <a:t> of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So, at some point you/historians have to JUDGE an event’s </a:t>
            </a:r>
            <a:r>
              <a:rPr lang="en-US" sz="3200" u="sng" dirty="0" smtClean="0"/>
              <a:t>RELATIVE IMPORTANCE</a:t>
            </a:r>
            <a:r>
              <a:rPr lang="en-US" sz="3200" dirty="0" smtClean="0"/>
              <a:t>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Let’s break it down.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What does relative mean?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What does importance mean?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Importance of historical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2 armed nuclear bombs were accidentally dropped on Goldsboro, NC in 1961.  Only 1 of 6 safety switches stopped the bomb from exploding.</a:t>
            </a:r>
          </a:p>
          <a:p>
            <a:endParaRPr lang="en-US" dirty="0"/>
          </a:p>
          <a:p>
            <a:r>
              <a:rPr lang="en-US" dirty="0" smtClean="0"/>
              <a:t>Would this be more important to someone from Winston-Salem or New Orleans, Louisiana? WHY?</a:t>
            </a:r>
          </a:p>
          <a:p>
            <a:endParaRPr lang="en-US" dirty="0"/>
          </a:p>
          <a:p>
            <a:r>
              <a:rPr lang="en-US" dirty="0" smtClean="0"/>
              <a:t>EX: Learning about strategic flanking battle maneuvers in World war II.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needs to know this more: an 8</a:t>
            </a:r>
            <a:r>
              <a:rPr lang="en-US" baseline="30000" dirty="0" smtClean="0"/>
              <a:t>th</a:t>
            </a:r>
            <a:r>
              <a:rPr lang="en-US" dirty="0" smtClean="0"/>
              <a:t> grade student or a Lieutenant in the Army?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A definition of social studies per merriam-webster.com:</a:t>
            </a:r>
          </a:p>
          <a:p>
            <a:pPr marL="44450" indent="0">
              <a:buNone/>
            </a:pPr>
            <a:endParaRPr lang="en-US" sz="2100" dirty="0" smtClean="0"/>
          </a:p>
          <a:p>
            <a:pPr marL="44450" indent="0">
              <a:buNone/>
            </a:pPr>
            <a:r>
              <a:rPr lang="en-US" sz="2100" dirty="0" smtClean="0"/>
              <a:t>“…a </a:t>
            </a:r>
            <a:r>
              <a:rPr lang="en-US" sz="2100" dirty="0"/>
              <a:t>part of a school or college curriculum concerned with the study of social relationships and the functioning of society and usually made up of courses in history, government, economics, civics, sociology, geography, and </a:t>
            </a:r>
            <a:r>
              <a:rPr lang="en-US" sz="2100" dirty="0" smtClean="0"/>
              <a:t>anthropology”</a:t>
            </a:r>
          </a:p>
          <a:p>
            <a:pPr marL="44450" indent="0">
              <a:buNone/>
            </a:pPr>
            <a:endParaRPr lang="en-US" sz="2100" dirty="0" smtClean="0"/>
          </a:p>
          <a:p>
            <a:r>
              <a:rPr lang="en-US" sz="2100" dirty="0" smtClean="0"/>
              <a:t>In other words, a study of society! However, in Social Studies, History is the big brother to all the other sciences (Political </a:t>
            </a:r>
            <a:r>
              <a:rPr lang="en-US" sz="2100" dirty="0"/>
              <a:t>S</a:t>
            </a:r>
            <a:r>
              <a:rPr lang="en-US" sz="2100" dirty="0" smtClean="0"/>
              <a:t>cience, Econ., etc.). </a:t>
            </a:r>
          </a:p>
          <a:p>
            <a:r>
              <a:rPr lang="en-US" sz="2100" dirty="0" smtClean="0"/>
              <a:t>So, we will have a blend of these sciences but for the purpose of studying let’s frame it under how we study History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 isn’t this </a:t>
            </a:r>
            <a:r>
              <a:rPr lang="en-US" dirty="0"/>
              <a:t>S</a:t>
            </a:r>
            <a:r>
              <a:rPr lang="en-US" dirty="0" smtClean="0"/>
              <a:t>ocial Studies?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4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What are some events that you think occurred are historically significant and have </a:t>
            </a:r>
            <a:r>
              <a:rPr lang="en-US" sz="3200" dirty="0" smtClean="0">
                <a:solidFill>
                  <a:schemeClr val="accent1"/>
                </a:solidFill>
              </a:rPr>
              <a:t>RELATIVE IMPORTANCE</a:t>
            </a:r>
            <a:r>
              <a:rPr lang="en-US" sz="3200" dirty="0" smtClean="0"/>
              <a:t>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What about a non-important event?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Often, the importance of an event is not immediately known.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if we think of the events </a:t>
            </a:r>
            <a:r>
              <a:rPr lang="en-US" smtClean="0"/>
              <a:t>of this year </a:t>
            </a:r>
            <a:r>
              <a:rPr lang="en-US" dirty="0" smtClean="0"/>
              <a:t>so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Point of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559800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/>
              <a:t>	A group of five people go for a walk: an artist, an engineer, a biologist, an athlete, and a real estate developer. They are out in the woods when they come upon a crystal-clear, flowing river. How do you think each of these people would view the river?</a:t>
            </a:r>
          </a:p>
          <a:p>
            <a:pPr marL="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410200"/>
            <a:ext cx="8001000" cy="1077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Franklin Gothic Medium"/>
              </a:rPr>
              <a:t>How does the previous scenario relate to our study of history and historians?</a:t>
            </a:r>
          </a:p>
        </p:txBody>
      </p:sp>
    </p:spTree>
    <p:extLst>
      <p:ext uri="{BB962C8B-B14F-4D97-AF65-F5344CB8AC3E}">
        <p14:creationId xmlns:p14="http://schemas.microsoft.com/office/powerpoint/2010/main" val="19903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VOCABULARY REVIEW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HISTORY </a:t>
            </a:r>
            <a:r>
              <a:rPr lang="en-US" sz="2900" dirty="0"/>
              <a:t>/ HISTORIANS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/>
              <a:t>ARTIFACT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WRITTEN RECORD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PRIMARY SOURCE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SECONDARY SOURCE</a:t>
            </a:r>
            <a:endParaRPr lang="en-US" sz="29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ORAL RECORD</a:t>
            </a:r>
            <a:endParaRPr lang="en-US" sz="29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VISUAL RECORD</a:t>
            </a:r>
            <a:endParaRPr lang="en-US" sz="29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/>
              <a:t>RELATIVE IMPORTANCE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90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6397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FIRST </a:t>
            </a:r>
            <a:r>
              <a:rPr lang="en-US" altLang="en-US" dirty="0" smtClean="0"/>
              <a:t>HW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BIAS Assignment</a:t>
            </a:r>
          </a:p>
          <a:p>
            <a:pPr lvl="1"/>
            <a:r>
              <a:rPr lang="en-US" altLang="en-US" dirty="0"/>
              <a:t>Handout</a:t>
            </a:r>
          </a:p>
          <a:p>
            <a:pPr lvl="1"/>
            <a:r>
              <a:rPr lang="en-US" altLang="en-US" dirty="0"/>
              <a:t>Due </a:t>
            </a:r>
            <a:r>
              <a:rPr lang="en-US" altLang="en-US" dirty="0" smtClean="0"/>
              <a:t>Friday!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558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2964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cap="none" dirty="0" smtClean="0"/>
              <a:t>TICKET OUT THE DOOR</a:t>
            </a:r>
            <a:br>
              <a:rPr lang="en-US" sz="2000" cap="none" dirty="0" smtClean="0"/>
            </a:br>
            <a:r>
              <a:rPr lang="en-US" sz="2000" cap="none" dirty="0" smtClean="0"/>
              <a:t>WRITE A SENTENCE (OR A FEW SENTENCES) USING AT LEAST </a:t>
            </a:r>
            <a:br>
              <a:rPr lang="en-US" sz="2000" cap="none" dirty="0" smtClean="0"/>
            </a:br>
            <a:r>
              <a:rPr lang="en-US" sz="2000" cap="none" dirty="0" smtClean="0"/>
              <a:t>3 OF THE FOLLOWING WORDS ON A SCRAP PIECE OF PAPER: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Artifacts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Written Record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Bias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Historians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Relative Importance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3600" smtClean="0"/>
              <a:t>Don’t forget to write your NAME, the DATE, and the CLASS PERIOD!</a:t>
            </a:r>
          </a:p>
        </p:txBody>
      </p:sp>
    </p:spTree>
    <p:extLst>
      <p:ext uri="{BB962C8B-B14F-4D97-AF65-F5344CB8AC3E}">
        <p14:creationId xmlns:p14="http://schemas.microsoft.com/office/powerpoint/2010/main" val="42205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Why do you think we should study history?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 smtClean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Seriously…. Why care at all???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How do a bunch of dead, old people help us in our lives?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study history?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US" dirty="0" smtClean="0"/>
              <a:t>A short clip giving their take on the question: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4445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www.youtube.com/watch?v=vgmNkYUL_Cw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Why do you think we should study history?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“Those who are ignorant of the mistakes of the past are doomed to repeat them.”</a:t>
            </a: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Why not also study the SUCCESSES of the past and learn from them?</a:t>
            </a: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Do we need to know where we are from to help us figure out where we are going?</a:t>
            </a: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And, it’s FUN!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study history?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Historical Record</a:t>
            </a:r>
            <a:endParaRPr lang="en-US" sz="40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With the same partner you had earlier, work together to answer this Essential Question (on the left side of </a:t>
            </a:r>
            <a:r>
              <a:rPr lang="en-US" sz="3600" smtClean="0"/>
              <a:t>your notebook)</a:t>
            </a:r>
            <a:r>
              <a:rPr lang="en-US" sz="3600" dirty="0" smtClean="0"/>
              <a:t>: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/>
              <a:t>How do we know what we know about history/the past when we were not there?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1775</Words>
  <Application>Microsoft Macintosh PowerPoint</Application>
  <PresentationFormat>On-screen Show (4:3)</PresentationFormat>
  <Paragraphs>244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Calibri</vt:lpstr>
      <vt:lpstr>Franklin Gothic Medium</vt:lpstr>
      <vt:lpstr>Wingdings</vt:lpstr>
      <vt:lpstr>Wingdings 2</vt:lpstr>
      <vt:lpstr>Arial</vt:lpstr>
      <vt:lpstr>Default Design</vt:lpstr>
      <vt:lpstr>Grid</vt:lpstr>
      <vt:lpstr>Warm-up: Think-Pair-Share</vt:lpstr>
      <vt:lpstr>ESSENTIAL QUESTIONS</vt:lpstr>
      <vt:lpstr>History… What/Why?      EQ: What is history, and why do we study it?</vt:lpstr>
      <vt:lpstr>What is History?</vt:lpstr>
      <vt:lpstr>Wait… isn’t this Social Studies?</vt:lpstr>
      <vt:lpstr>WHY study history?</vt:lpstr>
      <vt:lpstr>PowerPoint Presentation</vt:lpstr>
      <vt:lpstr>WHY study history?</vt:lpstr>
      <vt:lpstr>Think-Pair-Share</vt:lpstr>
      <vt:lpstr>YOUR RESPONSES</vt:lpstr>
      <vt:lpstr>How do we understand history?</vt:lpstr>
      <vt:lpstr>Scientific Process for historians</vt:lpstr>
      <vt:lpstr>Look familiar?</vt:lpstr>
      <vt:lpstr>PowerPoint Presentation</vt:lpstr>
      <vt:lpstr>How do we know what we know about history when we were not there?</vt:lpstr>
      <vt:lpstr>The written record</vt:lpstr>
      <vt:lpstr>The Written Record</vt:lpstr>
      <vt:lpstr>Primary sources</vt:lpstr>
      <vt:lpstr>Types of primary sources</vt:lpstr>
      <vt:lpstr>Examples of primary sources</vt:lpstr>
      <vt:lpstr>Primary sources</vt:lpstr>
      <vt:lpstr>Secondary sources</vt:lpstr>
      <vt:lpstr>Examples of secondary sources</vt:lpstr>
      <vt:lpstr>For sources, always ask yourself</vt:lpstr>
      <vt:lpstr>Primary vs. secondary sources</vt:lpstr>
      <vt:lpstr>The oral record</vt:lpstr>
      <vt:lpstr>Oral record</vt:lpstr>
      <vt:lpstr>Oral history today</vt:lpstr>
      <vt:lpstr>The visual record</vt:lpstr>
      <vt:lpstr>Visual sources</vt:lpstr>
      <vt:lpstr>Visual Record</vt:lpstr>
      <vt:lpstr>Visual Record</vt:lpstr>
      <vt:lpstr>Visual record</vt:lpstr>
      <vt:lpstr>The Artifact Record</vt:lpstr>
      <vt:lpstr>Artifact record</vt:lpstr>
      <vt:lpstr>PowerPoint Presentation</vt:lpstr>
      <vt:lpstr>Artifact  Record</vt:lpstr>
      <vt:lpstr>Artifact  Record</vt:lpstr>
      <vt:lpstr>Artifact  Record</vt:lpstr>
      <vt:lpstr>Think/write a list of 5 things you did yesterday</vt:lpstr>
      <vt:lpstr>5 things you did yesterday</vt:lpstr>
      <vt:lpstr>3, 2, 1</vt:lpstr>
      <vt:lpstr>Discuss the validity of  this statement:</vt:lpstr>
      <vt:lpstr>What types of perspectives might we encounter in this class this year?</vt:lpstr>
      <vt:lpstr>Bias and Point of View (POV)</vt:lpstr>
      <vt:lpstr>Point of View/Perspective</vt:lpstr>
      <vt:lpstr>There are different types  of history</vt:lpstr>
      <vt:lpstr>Importance of historical events</vt:lpstr>
      <vt:lpstr>PowerPoint Presentation</vt:lpstr>
      <vt:lpstr>What if we think of the events of this year so far?</vt:lpstr>
      <vt:lpstr>Point of View</vt:lpstr>
      <vt:lpstr>VOCABULARY REVIEW</vt:lpstr>
      <vt:lpstr>Your FIRST HW</vt:lpstr>
      <vt:lpstr>TICKET OUT THE DOOR WRITE A SENTENCE (OR A FEW SENTENCES) USING AT LEAST  3 OF THE FOLLOWING WORDS ON A SCRAP PIECE OF PAPER: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BZYMEK, COURTNEY MARGARET</cp:lastModifiedBy>
  <cp:revision>19</cp:revision>
  <dcterms:created xsi:type="dcterms:W3CDTF">2012-08-28T00:45:52Z</dcterms:created>
  <dcterms:modified xsi:type="dcterms:W3CDTF">2018-08-17T01:39:21Z</dcterms:modified>
</cp:coreProperties>
</file>